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80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697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0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9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72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1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3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53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6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58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79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DD661-AC4B-4287-A828-EC8307E24060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4D1BA-61D1-4378-9F30-7CF0F0521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24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7.jpeg"/><Relationship Id="rId5" Type="http://schemas.openxmlformats.org/officeDocument/2006/relationships/image" Target="../media/image12.jpeg"/><Relationship Id="rId10" Type="http://schemas.openxmlformats.org/officeDocument/2006/relationships/image" Target="../media/image16.jpeg"/><Relationship Id="rId4" Type="http://schemas.openxmlformats.org/officeDocument/2006/relationships/image" Target="../media/image11.jpg"/><Relationship Id="rId9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227370" y="362394"/>
            <a:ext cx="7292376" cy="6223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>
            <a:no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</a:rPr>
              <a:t>ГУ ТО «Региональный центр «Развитие»</a:t>
            </a:r>
          </a:p>
        </p:txBody>
      </p:sp>
      <p:pic>
        <p:nvPicPr>
          <p:cNvPr id="5" name="Рисунок 4" descr="C:\Users\user\Desktop\Эмблема учреждения.tif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223" y="224505"/>
            <a:ext cx="867104" cy="8541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315293" y="1521284"/>
            <a:ext cx="6858000" cy="1866758"/>
          </a:xfrm>
          <a:solidFill>
            <a:srgbClr val="FFFFFF">
              <a:alpha val="89804"/>
            </a:srgbClr>
          </a:solidFill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Обучающая программа «</a:t>
            </a:r>
            <a:r>
              <a:rPr lang="ru-RU" sz="4400" b="1" dirty="0" err="1" smtClean="0">
                <a:solidFill>
                  <a:srgbClr val="002060"/>
                </a:solidFill>
              </a:rPr>
              <a:t>Я+Ты</a:t>
            </a:r>
            <a:r>
              <a:rPr lang="ru-RU" sz="4400" b="1" dirty="0">
                <a:solidFill>
                  <a:srgbClr val="002060"/>
                </a:solidFill>
              </a:rPr>
              <a:t>»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2700" b="1" dirty="0">
                <a:solidFill>
                  <a:srgbClr val="002060"/>
                </a:solidFill>
              </a:rPr>
              <a:t>для семей, принявших на воспитание детей-сирот,</a:t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ru-RU" sz="2700" b="1" dirty="0">
                <a:solidFill>
                  <a:srgbClr val="002060"/>
                </a:solidFill>
              </a:rPr>
              <a:t>детей, оставшихся без попечения родителей старшего возраста, детей с ограниченными возможностями здоровья, </a:t>
            </a:r>
            <a:r>
              <a:rPr lang="ru-RU" sz="2700" b="1" dirty="0" smtClean="0">
                <a:solidFill>
                  <a:srgbClr val="002060"/>
                </a:solidFill>
              </a:rPr>
              <a:t>детей-инвалидов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7" name="Объект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151" y="3657601"/>
            <a:ext cx="4578284" cy="3032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818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3383" y="140417"/>
            <a:ext cx="8018585" cy="136652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53975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Программа «Я + Ты» носит практико-ориентированный характер и представлена двумя модулями: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8766" y="1993764"/>
            <a:ext cx="2356338" cy="1046284"/>
          </a:xfrm>
          <a:prstGeom prst="rect">
            <a:avLst/>
          </a:prstGeom>
          <a:solidFill>
            <a:srgbClr val="FFCCFF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8766" y="4510670"/>
            <a:ext cx="2356338" cy="1046284"/>
          </a:xfrm>
          <a:prstGeom prst="rect">
            <a:avLst/>
          </a:prstGeom>
          <a:solidFill>
            <a:srgbClr val="FFCCFF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51438" y="2055241"/>
            <a:ext cx="2180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Первый модуль «Ребенок приходит в семью» </a:t>
            </a:r>
            <a:endParaRPr lang="ru-RU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689" y="4572147"/>
            <a:ext cx="2180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Второй модуль «Семейная мастерская»  </a:t>
            </a:r>
            <a:endParaRPr lang="ru-RU" b="1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7600" y="1619725"/>
            <a:ext cx="506436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ориентирован на семьи, принявшие на воспитание детей, в том числе, детей с ограниченными возможностями здоровья, детей-инвалидов, детей старшего возраста, находящиеся на этапе адаптации приемного ребенка к семье и семьи к ребенку (в первый год функционирования замещающей семьи)</a:t>
            </a:r>
            <a:endParaRPr lang="ru-RU" sz="2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57600" y="4433646"/>
            <a:ext cx="5064368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PT Astra Serif" panose="020A0603040505020204" pitchFamily="18" charset="-52"/>
                <a:ea typeface="PT Astra Serif" panose="020A0603040505020204" pitchFamily="18" charset="-52"/>
              </a:rPr>
              <a:t>ориентирован на семьи, принявшие на воспитание детей-сирот и детей, оставшихся без попечения родителей, – приемные семьи в рамках поддерживающего обучения</a:t>
            </a:r>
            <a:endParaRPr lang="ru-RU" sz="2000" dirty="0"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460" y="2242256"/>
            <a:ext cx="650966" cy="59765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541" y="4734982"/>
            <a:ext cx="650966" cy="59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6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539" y="980669"/>
            <a:ext cx="8317524" cy="23575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формирования воспитательных компетенций и родительских навыков, необходимых для содержания и воспитания приемного ребенка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4237" y="230676"/>
            <a:ext cx="572412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Цель </a:t>
            </a:r>
            <a:r>
              <a:rPr lang="ru-RU" sz="32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программы:</a:t>
            </a:r>
            <a:endParaRPr lang="ru-RU" sz="3200" b="1" dirty="0">
              <a:solidFill>
                <a:srgbClr val="002060"/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8237"/>
            <a:ext cx="9144000" cy="351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56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15442" y="590349"/>
            <a:ext cx="572412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Задачи программы:</a:t>
            </a:r>
            <a:endParaRPr lang="ru-RU" sz="3200" b="1" dirty="0">
              <a:solidFill>
                <a:srgbClr val="002060"/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60585" y="2672862"/>
            <a:ext cx="7033845" cy="1191873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помочь слушателям разобраться в своих мотивах, личных возможностях и психологической готовности к приему ребенка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0100" y="3864735"/>
            <a:ext cx="7754816" cy="127081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PT Astra Serif" panose="020A0603040505020204" pitchFamily="18" charset="-52"/>
                <a:ea typeface="PT Astra Serif" panose="020A0603040505020204" pitchFamily="18" charset="-52"/>
              </a:rPr>
              <a:t>создать условия для повышения уровня родительской компетентности в вопросах воспитания приемного ребенка и взаимоотношений с ним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9278" y="5094699"/>
            <a:ext cx="8616460" cy="169296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предоставить возможности для совершенствования у замещающих родителей навыков по созданию безопасной среды проживания, успешной социализации и самореализации детей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04595" y="1647588"/>
            <a:ext cx="6145823" cy="10252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создать условия для повышения ответственности замещающих родителей за воспитание детей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62" y="611178"/>
            <a:ext cx="1347333" cy="20728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6" r="1974"/>
          <a:stretch/>
        </p:blipFill>
        <p:spPr>
          <a:xfrm>
            <a:off x="7772400" y="611566"/>
            <a:ext cx="1371600" cy="2072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86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9" r="13366"/>
          <a:stretch/>
        </p:blipFill>
        <p:spPr>
          <a:xfrm>
            <a:off x="7007469" y="0"/>
            <a:ext cx="2136531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3" r="64903"/>
          <a:stretch/>
        </p:blipFill>
        <p:spPr>
          <a:xfrm>
            <a:off x="0" y="0"/>
            <a:ext cx="193430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34308" y="0"/>
            <a:ext cx="5073161" cy="1077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Общая характеристика  </a:t>
            </a:r>
            <a:r>
              <a:rPr lang="ru-RU" sz="32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программы:</a:t>
            </a:r>
            <a:endParaRPr lang="ru-RU" sz="3200" b="1" dirty="0">
              <a:solidFill>
                <a:srgbClr val="002060"/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84888" y="1444151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PT Astra Serif" panose="020A0603040505020204" pitchFamily="18" charset="-52"/>
                <a:ea typeface="Calibri" panose="020F0502020204030204" pitchFamily="34" charset="0"/>
              </a:rPr>
              <a:t>Форма обучения: </a:t>
            </a:r>
            <a:r>
              <a:rPr lang="ru-RU" sz="20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очная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PT Astra Serif" panose="020A0603040505020204" pitchFamily="18" charset="-52"/>
                <a:ea typeface="Calibri" panose="020F0502020204030204" pitchFamily="34" charset="0"/>
              </a:rPr>
              <a:t>Методы обучения:</a:t>
            </a:r>
            <a:r>
              <a:rPr lang="ru-RU" sz="2000" b="1" dirty="0">
                <a:solidFill>
                  <a:srgbClr val="0070C0"/>
                </a:solidFill>
                <a:latin typeface="PT Astra Serif" panose="020A0603040505020204" pitchFamily="18" charset="-52"/>
                <a:ea typeface="Calibri" panose="020F0502020204030204" pitchFamily="34" charset="0"/>
              </a:rPr>
              <a:t> </a:t>
            </a:r>
            <a:r>
              <a:rPr lang="ru-RU" sz="2000" dirty="0">
                <a:latin typeface="PT Astra Serif" panose="020A0603040505020204" pitchFamily="18" charset="-52"/>
                <a:ea typeface="Calibri" panose="020F0502020204030204" pitchFamily="34" charset="0"/>
              </a:rPr>
              <a:t>мозговой штурм, ролевые игры, методы </a:t>
            </a:r>
            <a:r>
              <a:rPr lang="ru-RU" sz="2000" dirty="0" err="1">
                <a:latin typeface="PT Astra Serif" panose="020A0603040505020204" pitchFamily="18" charset="-52"/>
                <a:ea typeface="Calibri" panose="020F0502020204030204" pitchFamily="34" charset="0"/>
              </a:rPr>
              <a:t>психодрамы</a:t>
            </a:r>
            <a:r>
              <a:rPr lang="ru-RU" sz="2000" dirty="0">
                <a:latin typeface="PT Astra Serif" panose="020A0603040505020204" pitchFamily="18" charset="-52"/>
                <a:ea typeface="Calibri" panose="020F0502020204030204" pitchFamily="34" charset="0"/>
              </a:rPr>
              <a:t>, система разнообразных упражнений, групповые дискуссии, кейсы, лекции с применением мультимедийных </a:t>
            </a:r>
            <a:r>
              <a:rPr lang="ru-RU" sz="20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технологий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70C0"/>
                </a:solidFill>
                <a:latin typeface="PT Astra Serif" panose="020A0603040505020204" pitchFamily="18" charset="-52"/>
                <a:ea typeface="Calibri" panose="020F0502020204030204" pitchFamily="34" charset="0"/>
              </a:rPr>
              <a:t>Продолжительность программы</a:t>
            </a:r>
            <a:r>
              <a:rPr lang="ru-RU" sz="2000" b="1" dirty="0">
                <a:solidFill>
                  <a:srgbClr val="0070C0"/>
                </a:solidFill>
                <a:latin typeface="PT Astra Serif" panose="020A0603040505020204" pitchFamily="18" charset="-52"/>
                <a:ea typeface="Calibri" panose="020F0502020204030204" pitchFamily="34" charset="0"/>
              </a:rPr>
              <a:t> </a:t>
            </a:r>
            <a:r>
              <a:rPr lang="ru-RU" sz="2000" dirty="0">
                <a:latin typeface="PT Astra Serif" panose="020A0603040505020204" pitchFamily="18" charset="-52"/>
                <a:ea typeface="Calibri" panose="020F0502020204030204" pitchFamily="34" charset="0"/>
              </a:rPr>
              <a:t>составляет 32 часа (один раз в неделю по 4 академических часа</a:t>
            </a:r>
            <a:r>
              <a:rPr lang="ru-RU" sz="2000" dirty="0" smtClean="0">
                <a:latin typeface="PT Astra Serif" panose="020A0603040505020204" pitchFamily="18" charset="-52"/>
                <a:ea typeface="Calibri" panose="020F0502020204030204" pitchFamily="34" charset="0"/>
              </a:rPr>
              <a:t>)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382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30847" y="66717"/>
            <a:ext cx="4352393" cy="80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Занятия проводят </a:t>
            </a:r>
            <a:r>
              <a:rPr lang="ru-RU" sz="20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психологи </a:t>
            </a:r>
            <a:r>
              <a:rPr lang="ru-RU" sz="2000" b="1" dirty="0">
                <a:solidFill>
                  <a:srgbClr val="002060"/>
                </a:solidFill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центра «Развитие</a:t>
            </a:r>
            <a:r>
              <a:rPr lang="ru-RU" sz="20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26" y="144943"/>
            <a:ext cx="2655277" cy="1991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80" b="15640"/>
          <a:stretch/>
        </p:blipFill>
        <p:spPr>
          <a:xfrm>
            <a:off x="4703684" y="4754310"/>
            <a:ext cx="2669944" cy="2035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6" t="15513" r="25000" b="24744"/>
          <a:stretch/>
        </p:blipFill>
        <p:spPr>
          <a:xfrm>
            <a:off x="2354595" y="2631076"/>
            <a:ext cx="3041118" cy="218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0" t="18871" r="15299" b="12709"/>
          <a:stretch/>
        </p:blipFill>
        <p:spPr>
          <a:xfrm>
            <a:off x="6983240" y="110009"/>
            <a:ext cx="2057401" cy="277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t="19231" r="19608" b="12436"/>
          <a:stretch/>
        </p:blipFill>
        <p:spPr>
          <a:xfrm>
            <a:off x="242954" y="2136401"/>
            <a:ext cx="2140243" cy="2690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917" y="2663940"/>
            <a:ext cx="1622180" cy="2162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151" y="4754310"/>
            <a:ext cx="2651329" cy="198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2" r="49851"/>
          <a:stretch/>
        </p:blipFill>
        <p:spPr>
          <a:xfrm>
            <a:off x="297140" y="4814682"/>
            <a:ext cx="1531095" cy="1940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0" r="25432"/>
          <a:stretch/>
        </p:blipFill>
        <p:spPr>
          <a:xfrm>
            <a:off x="7630993" y="5049106"/>
            <a:ext cx="1141668" cy="1650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15" y="892420"/>
            <a:ext cx="3235569" cy="1820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24" y="2853100"/>
            <a:ext cx="1556236" cy="2074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032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94742" y="182258"/>
            <a:ext cx="535451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Отзывы</a:t>
            </a:r>
            <a:endParaRPr lang="ru-RU" sz="3600" b="1" dirty="0">
              <a:solidFill>
                <a:srgbClr val="002060"/>
              </a:solidFill>
              <a:latin typeface="PT Astra Serif" panose="020A0603040505020204" pitchFamily="18" charset="-52"/>
              <a:ea typeface="PT Astra Serif" panose="020A0603040505020204" pitchFamily="18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5142" r="3085" b="8140"/>
          <a:stretch/>
        </p:blipFill>
        <p:spPr>
          <a:xfrm>
            <a:off x="551714" y="953665"/>
            <a:ext cx="3982917" cy="2822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t="10136" r="6734" b="6598"/>
          <a:stretch/>
        </p:blipFill>
        <p:spPr>
          <a:xfrm>
            <a:off x="562707" y="3776291"/>
            <a:ext cx="4009293" cy="2826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2" t="4335" r="3729" b="7087"/>
          <a:stretch/>
        </p:blipFill>
        <p:spPr>
          <a:xfrm>
            <a:off x="4950070" y="951478"/>
            <a:ext cx="3786187" cy="274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3" t="7821" r="10855" b="6282"/>
          <a:stretch/>
        </p:blipFill>
        <p:spPr>
          <a:xfrm rot="16200000">
            <a:off x="5509825" y="3215131"/>
            <a:ext cx="2828234" cy="3947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93726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239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PT Astra Serif</vt:lpstr>
      <vt:lpstr>Times New Roman</vt:lpstr>
      <vt:lpstr>Wingdings 3</vt:lpstr>
      <vt:lpstr>Тема Office</vt:lpstr>
      <vt:lpstr>Обучающая программа «Я+Ты»  для семей, принявших на воспитание детей-сирот, детей, оставшихся без попечения родителей старшего возраста, детей с ограниченными возможностями здоровья, детей-инвалидов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Обучающая программа «Я+Ты»  для семей, принявших на воспитание детей-сирот, детей, оставшихся без попечения родителей старшего возраста, детей с ограниченными возможностями здоровья, детей-инвалидов</dc:title>
  <dc:creator>Пользователь Windows</dc:creator>
  <cp:lastModifiedBy>Пользователь Windows</cp:lastModifiedBy>
  <cp:revision>14</cp:revision>
  <dcterms:created xsi:type="dcterms:W3CDTF">2022-04-27T14:13:20Z</dcterms:created>
  <dcterms:modified xsi:type="dcterms:W3CDTF">2022-04-29T06:34:49Z</dcterms:modified>
</cp:coreProperties>
</file>